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B1E6D-57F6-4BF3-85BF-365075DE2C53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2F0E6-BA20-47CC-9302-E2D2E007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F2C9-FDDE-4DB7-9A56-173522AA08CB}" type="datetime1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2C7D-11CE-4C92-BAA4-FA789FD28249}" type="datetime1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19B9-8E94-4296-A80D-76A9AA4F73B4}" type="datetime1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C0E8-3C58-4095-8155-E315DE024446}" type="datetime1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A8B2-D6AC-40E9-9FB5-1929270B1B36}" type="datetime1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AB84-B421-492E-AF94-17BD431BA844}" type="datetime1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0541-A493-4A67-A088-8AFEA1CF6122}" type="datetime1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1895-7980-426C-ADA8-3A09E71711CF}" type="datetime1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8208-4606-4333-B0FB-57D644126765}" type="datetime1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4FCF-92C6-4CA6-AC03-B7962C8EBC45}" type="datetime1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FECA-E9D9-4A1F-95B7-58BA7CA784F6}" type="datetime1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359F-92FE-4511-868E-849689286F3A}" type="datetime1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reader_help_0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9552" y="908720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Книги - юбиляры</a:t>
            </a:r>
            <a:r>
              <a:rPr lang="ru-RU" sz="7200" b="1" i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pPr algn="ctr"/>
            <a:endParaRPr lang="ru-RU" sz="6000" b="1" i="1" spc="3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6000" b="1" i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2013 года</a:t>
            </a:r>
            <a:endParaRPr lang="ru-RU" sz="6000" b="1" i="1" cap="none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solidFill>
                  <a:schemeClr val="accent5"/>
                </a:solidFill>
                <a:latin typeface="Cambria" pitchFamily="18" charset="0"/>
              </a:rPr>
              <a:t>«Гаргантюа и Пантагрюэль»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- роман великого французского писателя Франсуа Рабле, крупнейший памятник эпохи французского Ренессанса, который был написан в 1533 году. Роман состоит из пяти книг (о двух добрых великанах - обжорах, отце и сыне).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     В романе автор высмеивает многие человеческие пороки, не щадит современные ему государство и церковь. Книга построена на широкой фольклорной основе, в ней содержится сатира на фантастику и авантюрную героику старых рыцарских романов.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     Основным объектом для сатиры Рабле является церковь, белое духовенство и монашество. Рабле высмеивает, с одной стороны, многочисленные притязания церкви, а с другой — невежество и лень монахов. Роман неразрывно связан с народной культурой Франции позднего Средневековья и Возрождения. Из неё Рабле позаимствовал и своих главных героев, и некоторые литературные формы (например, </a:t>
            </a:r>
            <a:r>
              <a:rPr lang="ru-RU" b="1" dirty="0" err="1" smtClean="0">
                <a:solidFill>
                  <a:srgbClr val="C00000"/>
                </a:solidFill>
                <a:latin typeface="Cambria" pitchFamily="18" charset="0"/>
              </a:rPr>
              <a:t>блазоны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или так называемые словесные бессмыслицы), и, главное, сам язык повествования — со множеством непристойных словесных оборотов и комических аллюзий разнообразных священных текстов, язык, проникнутый атмосферой весёлого народного праздника, откуда гонят всякую серьёзность.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      На русском языке роман наиболее известен в переводе Николая Любимова (1961).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176464" cy="5897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44008" y="530120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Рабле, Ф. Гаргантюа и </a:t>
            </a:r>
            <a:r>
              <a:rPr lang="ru-RU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Пантагрюэль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/ Франсуа Рабле;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пер. с фр. Н. Любимова. – М.: Правда, 1981. – 560 с., ил.</a:t>
            </a:r>
            <a:endParaRPr lang="ru-RU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33265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Роман «</a:t>
            </a:r>
            <a:r>
              <a:rPr lang="ru-RU" b="1" dirty="0" err="1" smtClean="0">
                <a:solidFill>
                  <a:srgbClr val="C00000"/>
                </a:solidFill>
              </a:rPr>
              <a:t>Гаргантюа</a:t>
            </a:r>
            <a:r>
              <a:rPr lang="ru-RU" b="1" dirty="0" smtClean="0">
                <a:solidFill>
                  <a:srgbClr val="C00000"/>
                </a:solidFill>
              </a:rPr>
              <a:t> и </a:t>
            </a:r>
            <a:r>
              <a:rPr lang="ru-RU" b="1" dirty="0" err="1" smtClean="0">
                <a:solidFill>
                  <a:srgbClr val="C00000"/>
                </a:solidFill>
              </a:rPr>
              <a:t>Пантагрюэль</a:t>
            </a:r>
            <a:r>
              <a:rPr lang="ru-RU" b="1" dirty="0" smtClean="0">
                <a:solidFill>
                  <a:srgbClr val="C00000"/>
                </a:solidFill>
              </a:rPr>
              <a:t>» - крупнейший памятник эпохи французского Ренессанса.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60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«Гордость </a:t>
            </a:r>
          </a:p>
          <a:p>
            <a:pPr algn="ctr"/>
            <a:r>
              <a:rPr lang="ru-RU" sz="8000" b="1" spc="60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предубеждение»</a:t>
            </a:r>
            <a:endParaRPr lang="ru-RU" sz="8000" b="1" cap="none" spc="60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9877" y="3573015"/>
            <a:ext cx="4504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6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200 лет</a:t>
            </a:r>
            <a:endParaRPr lang="ru-RU" sz="7200" b="1" cap="none" spc="60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«Гордость и предубеждение»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(1813)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– это история человеческих душ, остроумно, легко и изящно рассказанная знаменитой английской писательницей Джейн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Остин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. Выдержав испытание несколькими эпохами, роман остается одним из лучших в мировой классике.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Джейн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Остин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начала работу над романом, когда ей едва исполнился 21 год. Издатели отвергли рукопись, и она пролежала под сукном более пятнадцати лет. Лишь после успеха романа «Разум и чувства», вышедшего в 1811 году, Джейн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Остин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смогла, наконец, опубликовать и своё первое детище. Перед публикацией она подвергла его тщательной переработке и достигла необычайного сочетания: весёлости, непосредственности, эпиграмматичности, зрелости мысли и мастерства.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 Классическим переводом на русский язык считается перевод Ильи Яковлевича Маршака, русского писателя, инженера – химика, младшего брата Самуила Яковлевича Маршака.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63566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708920"/>
            <a:ext cx="2448272" cy="390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75856" y="33265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Austen, J. Pride and Prejudice </a:t>
            </a:r>
            <a:r>
              <a:rPr lang="ru-RU" sz="2000" b="1" dirty="0" smtClean="0">
                <a:solidFill>
                  <a:srgbClr val="C00000"/>
                </a:solidFill>
              </a:rPr>
              <a:t>/ </a:t>
            </a:r>
            <a:r>
              <a:rPr lang="en-US" sz="2000" b="1" dirty="0" smtClean="0">
                <a:solidFill>
                  <a:srgbClr val="C00000"/>
                </a:solidFill>
              </a:rPr>
              <a:t>Jane Austen. – New York</a:t>
            </a:r>
            <a:r>
              <a:rPr lang="ru-RU" sz="2000" b="1" dirty="0" smtClean="0">
                <a:solidFill>
                  <a:srgbClr val="C00000"/>
                </a:solidFill>
              </a:rPr>
              <a:t>: </a:t>
            </a:r>
            <a:r>
              <a:rPr lang="en-US" sz="2000" b="1" dirty="0" smtClean="0">
                <a:solidFill>
                  <a:srgbClr val="C00000"/>
                </a:solidFill>
              </a:rPr>
              <a:t>New American Library, 1980. – 336 p.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157192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C00000"/>
                </a:solidFill>
              </a:rPr>
              <a:t>Остин</a:t>
            </a:r>
            <a:r>
              <a:rPr lang="ru-RU" sz="2000" b="1" dirty="0" smtClean="0">
                <a:solidFill>
                  <a:srgbClr val="C00000"/>
                </a:solidFill>
              </a:rPr>
              <a:t>, Дж. Гордость и предубеждение. </a:t>
            </a:r>
            <a:r>
              <a:rPr lang="ru-RU" sz="2000" b="1" dirty="0" err="1" smtClean="0">
                <a:solidFill>
                  <a:srgbClr val="C00000"/>
                </a:solidFill>
              </a:rPr>
              <a:t>Мэнсфилд-парк</a:t>
            </a:r>
            <a:r>
              <a:rPr lang="ru-RU" sz="2000" b="1" dirty="0" smtClean="0">
                <a:solidFill>
                  <a:srgbClr val="C00000"/>
                </a:solidFill>
              </a:rPr>
              <a:t>: Романы / пер. с англ. И. Маршака, Р. Облонской. – СПб.: Азбука-классика, 2005. – 832 с.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836712"/>
            <a:ext cx="8424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«</a:t>
            </a:r>
            <a:r>
              <a:rPr lang="ru-RU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Квентин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Дорвард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»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140967"/>
            <a:ext cx="38164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spc="30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190 лет</a:t>
            </a:r>
            <a:endParaRPr lang="ru-RU" sz="8000" b="1" cap="none" spc="30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476672"/>
            <a:ext cx="79208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       </a:t>
            </a:r>
            <a:r>
              <a:rPr lang="ru-RU" sz="2400" b="1" spc="300" dirty="0" smtClean="0">
                <a:solidFill>
                  <a:srgbClr val="0070C0"/>
                </a:solidFill>
                <a:latin typeface="Cambria" pitchFamily="18" charset="0"/>
              </a:rPr>
              <a:t>«</a:t>
            </a:r>
            <a:r>
              <a:rPr lang="ru-RU" sz="2400" b="1" spc="300" dirty="0" err="1" smtClean="0">
                <a:solidFill>
                  <a:srgbClr val="0070C0"/>
                </a:solidFill>
                <a:latin typeface="Cambria" pitchFamily="18" charset="0"/>
              </a:rPr>
              <a:t>Квентин</a:t>
            </a:r>
            <a:r>
              <a:rPr lang="ru-RU" sz="2400" b="1" spc="30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2400" b="1" spc="300" dirty="0" err="1" smtClean="0">
                <a:solidFill>
                  <a:srgbClr val="0070C0"/>
                </a:solidFill>
                <a:latin typeface="Cambria" pitchFamily="18" charset="0"/>
              </a:rPr>
              <a:t>Дорвард</a:t>
            </a:r>
            <a:r>
              <a:rPr lang="ru-RU" sz="2400" b="1" spc="300" dirty="0" smtClean="0">
                <a:solidFill>
                  <a:srgbClr val="0070C0"/>
                </a:solidFill>
                <a:latin typeface="Cambria" pitchFamily="18" charset="0"/>
              </a:rPr>
              <a:t>» (1823)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- исторический роман английского писателя Вальтера Скотта, повествующий о противостоянии французского короля Людовика XI, дипломатичного и коварного политика, и герцога Карла Бургундского, человека смелого и честного.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 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Квентин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Дорвард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— молодой шотландский дворянин, состоящий на службе у французского короля Людовика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XI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, оказывается в самом центре острейшей политической борьбы между королем Франции и герцогом Бургундским Карлом Смелым. Это угрожает ему многими опасностями, А любовь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Квентина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к молодой графине Изабелле де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Круа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, руки которой добиваются знатнейшие аристократы, еще более осложняет положение. Увлекательная интрига и исторически достоверное описание эпохи делают это произведение образцом исторического романа.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3600400" cy="547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11960" y="4941168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Scott, W. Quentin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Durward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/ Sir Walter Scott. – Moscow: Progress Publishers, 1976. – 136 p.</a:t>
            </a:r>
            <a:endParaRPr lang="ru-RU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6632"/>
            <a:ext cx="6264696" cy="454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4869160"/>
            <a:ext cx="82809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Роман «</a:t>
            </a:r>
            <a:r>
              <a:rPr lang="ru-RU" sz="2000" b="1" spc="3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Квентин</a:t>
            </a:r>
            <a:r>
              <a:rPr lang="ru-RU" sz="2000" b="1" spc="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3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Дорвард</a:t>
            </a:r>
            <a:r>
              <a:rPr lang="ru-RU" sz="2000" b="1" spc="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», изданный в Париже на французском языке.</a:t>
            </a:r>
          </a:p>
          <a:p>
            <a:pPr algn="just"/>
            <a:endParaRPr lang="en-US" sz="2000" b="1" spc="3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spc="300" dirty="0" smtClean="0">
                <a:latin typeface="Times New Roman" pitchFamily="18" charset="0"/>
                <a:cs typeface="Times New Roman" pitchFamily="18" charset="0"/>
              </a:rPr>
              <a:t>Scott, W. Quentin </a:t>
            </a:r>
            <a:r>
              <a:rPr lang="en-US" b="1" spc="300" dirty="0" err="1" smtClean="0">
                <a:latin typeface="Times New Roman" pitchFamily="18" charset="0"/>
                <a:cs typeface="Times New Roman" pitchFamily="18" charset="0"/>
              </a:rPr>
              <a:t>Durward</a:t>
            </a:r>
            <a:r>
              <a:rPr lang="en-US" b="1" spc="300" dirty="0" smtClean="0">
                <a:latin typeface="Times New Roman" pitchFamily="18" charset="0"/>
                <a:cs typeface="Times New Roman" pitchFamily="18" charset="0"/>
              </a:rPr>
              <a:t> / Walter Scott. – Paris: P.M. </a:t>
            </a:r>
            <a:r>
              <a:rPr lang="en-US" b="1" spc="300" dirty="0" err="1" smtClean="0">
                <a:latin typeface="Times New Roman" pitchFamily="18" charset="0"/>
                <a:cs typeface="Times New Roman" pitchFamily="18" charset="0"/>
              </a:rPr>
              <a:t>Pourrat</a:t>
            </a:r>
            <a:r>
              <a:rPr lang="en-US" b="1" spc="300" dirty="0" smtClean="0">
                <a:latin typeface="Times New Roman" pitchFamily="18" charset="0"/>
                <a:cs typeface="Times New Roman" pitchFamily="18" charset="0"/>
              </a:rPr>
              <a:t> ETC. </a:t>
            </a:r>
            <a:r>
              <a:rPr lang="en-US" b="1" spc="300" dirty="0" err="1" smtClean="0">
                <a:latin typeface="Times New Roman" pitchFamily="18" charset="0"/>
                <a:cs typeface="Times New Roman" pitchFamily="18" charset="0"/>
              </a:rPr>
              <a:t>Editeurs</a:t>
            </a:r>
            <a:r>
              <a:rPr lang="en-US" b="1" spc="300" dirty="0" smtClean="0">
                <a:latin typeface="Times New Roman" pitchFamily="18" charset="0"/>
                <a:cs typeface="Times New Roman" pitchFamily="18" charset="0"/>
              </a:rPr>
              <a:t>, [-]. – 568p.</a:t>
            </a:r>
            <a:r>
              <a:rPr lang="ru-RU" sz="2400" b="1" spc="3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pc="3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409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spc="3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«Приключения Оливера Твиста»</a:t>
            </a:r>
            <a:endParaRPr lang="ru-RU" sz="8000" b="1" cap="none" spc="3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645024"/>
            <a:ext cx="5040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175 лет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8662" y="714356"/>
            <a:ext cx="72152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sz="2400" b="1" dirty="0" smtClean="0">
                <a:solidFill>
                  <a:srgbClr val="A50021"/>
                </a:solidFill>
                <a:latin typeface="Cambria" pitchFamily="18" charset="0"/>
              </a:rPr>
              <a:t>Данная виртуальная выставка освещает произведения зарубежной художественной литературы, которые отмечают свои юбилеи в 2013 году. </a:t>
            </a:r>
          </a:p>
          <a:p>
            <a:pPr algn="just"/>
            <a:r>
              <a:rPr lang="ru-RU" sz="2400" b="1" dirty="0" smtClean="0">
                <a:solidFill>
                  <a:srgbClr val="A50021"/>
                </a:solidFill>
                <a:latin typeface="Cambria" pitchFamily="18" charset="0"/>
              </a:rPr>
              <a:t>     На выставке представлены материалы из фондов Национальной библиотеки.</a:t>
            </a:r>
          </a:p>
          <a:p>
            <a:pPr algn="just"/>
            <a:r>
              <a:rPr lang="ru-RU" sz="2400" b="1" dirty="0" smtClean="0">
                <a:solidFill>
                  <a:srgbClr val="A50021"/>
                </a:solidFill>
                <a:latin typeface="Cambria" pitchFamily="18" charset="0"/>
              </a:rPr>
              <a:t>      Цель данной выставки – ознакомить читателей </a:t>
            </a:r>
            <a:r>
              <a:rPr lang="ru-RU" sz="2400" b="1" smtClean="0">
                <a:solidFill>
                  <a:srgbClr val="A50021"/>
                </a:solidFill>
                <a:latin typeface="Cambria" pitchFamily="18" charset="0"/>
              </a:rPr>
              <a:t>с произведениями классической </a:t>
            </a:r>
            <a:r>
              <a:rPr lang="ru-RU" sz="2400" b="1" dirty="0" smtClean="0">
                <a:solidFill>
                  <a:srgbClr val="A50021"/>
                </a:solidFill>
                <a:latin typeface="Cambria" pitchFamily="18" charset="0"/>
              </a:rPr>
              <a:t>зарубежной литературы и  пробудить интерес к жизни и творчеству зарубежных авторов. </a:t>
            </a:r>
          </a:p>
          <a:p>
            <a:pPr algn="just"/>
            <a:r>
              <a:rPr lang="ru-RU" sz="2400" b="1" dirty="0" smtClean="0">
                <a:solidFill>
                  <a:srgbClr val="A50021"/>
                </a:solidFill>
                <a:latin typeface="Cambria" pitchFamily="18" charset="0"/>
              </a:rPr>
              <a:t>        </a:t>
            </a:r>
            <a:endParaRPr lang="ru-RU" sz="2400" b="1" dirty="0">
              <a:solidFill>
                <a:srgbClr val="A5002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2000" b="1" dirty="0" smtClean="0">
                <a:solidFill>
                  <a:schemeClr val="accent5"/>
                </a:solidFill>
                <a:latin typeface="Cambria" pitchFamily="18" charset="0"/>
              </a:rPr>
              <a:t>«Приключения Оливера Твиста» (1838) </a:t>
            </a:r>
            <a:r>
              <a:rPr lang="ru-RU" sz="2000" b="1" dirty="0" smtClean="0">
                <a:solidFill>
                  <a:srgbClr val="A50021"/>
                </a:solidFill>
                <a:latin typeface="Cambria" pitchFamily="18" charset="0"/>
              </a:rPr>
              <a:t>- </a:t>
            </a: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второй роман английского писателя Чарльза Диккенса и первый в английской литературе, главным героем которого стал ребёнок.</a:t>
            </a:r>
          </a:p>
          <a:p>
            <a:pPr algn="just"/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        Английский писатель Чарльз Диккенс понятен и дорог читателям всех поколений и национальностей. И это неудивительно, ведь он писал о том, что хорошо известно каждому: о добре и зле, о семейных ценностях, о наказании пороков и награде добродетели. Гениальное воображение Диккенса давало ему возможность пережить множество жизней за своих героев. На долю одного из них, Оливера Твиста, выпала нелегкая судьба, но этот лукавый, трогательный и чистый душой мальчик, пройдя воровскую школу </a:t>
            </a:r>
            <a:r>
              <a:rPr lang="ru-RU" b="1" dirty="0" err="1" smtClean="0">
                <a:solidFill>
                  <a:srgbClr val="A50021"/>
                </a:solidFill>
                <a:latin typeface="Cambria" pitchFamily="18" charset="0"/>
              </a:rPr>
              <a:t>Феджина</a:t>
            </a: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, пережив множество невзгод и опасностей, все-таки вознагражден судьбой за свою стойкость и жизнелюбие.</a:t>
            </a:r>
          </a:p>
          <a:p>
            <a:pPr algn="just"/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       В России роман впервые начал печататься в 1841 году, когда первый отрывок (глава XXIII) появился в февральском номере «Литературной газеты» (№ 14). Глава была названа «О том, какое влияние имеют чайные ложки на любовь и нравственность». Первая полная публикация романа в России была осуществлена в том же году: роман был выпущен анонимно отдельной книгой в Санкт-Петербурге в переводе </a:t>
            </a:r>
            <a:r>
              <a:rPr lang="ru-RU" b="1" dirty="0" err="1" smtClean="0">
                <a:solidFill>
                  <a:srgbClr val="A50021"/>
                </a:solidFill>
                <a:latin typeface="Cambria" pitchFamily="18" charset="0"/>
              </a:rPr>
              <a:t>А.Горковенко</a:t>
            </a: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.</a:t>
            </a:r>
            <a:endParaRPr lang="ru-RU" b="1" dirty="0">
              <a:solidFill>
                <a:srgbClr val="A5002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32656"/>
            <a:ext cx="3592662" cy="59119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4941168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Dickens, Ch. Oliver Twist / Charles Dickens. – London: Penguin Books, 1994. -  511 p.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Ярмарка тщеславия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72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967335"/>
            <a:ext cx="74888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165 лет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560840" cy="590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     </a:t>
            </a:r>
            <a:r>
              <a:rPr lang="ru-RU" sz="2000" b="1" dirty="0" smtClean="0">
                <a:solidFill>
                  <a:schemeClr val="accent5"/>
                </a:solidFill>
                <a:latin typeface="Cambria" pitchFamily="18" charset="0"/>
              </a:rPr>
              <a:t>«Ярмарка тщеславия» (1848) </a:t>
            </a: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- классический роман Уильяма Мейкписа Теккерея об эпохе Наполеоновских войн, который публиковался в сатирическом журнале </a:t>
            </a:r>
            <a:r>
              <a:rPr lang="ru-RU" b="1" dirty="0" err="1" smtClean="0">
                <a:solidFill>
                  <a:srgbClr val="A50021"/>
                </a:solidFill>
                <a:latin typeface="Cambria" pitchFamily="18" charset="0"/>
              </a:rPr>
              <a:t>Punch</a:t>
            </a: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. Автор бросает в нем вызов буржуазно-демократическому английскому обществу, уличая правящие классы страны в своекорыстии, паразитизме и лицемерии.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        Основу сюжета книги составляют события из жизни </a:t>
            </a:r>
            <a:r>
              <a:rPr lang="ru-RU" b="1" dirty="0" err="1" smtClean="0">
                <a:solidFill>
                  <a:srgbClr val="A50021"/>
                </a:solidFill>
                <a:latin typeface="Cambria" pitchFamily="18" charset="0"/>
              </a:rPr>
              <a:t>Эмилии</a:t>
            </a: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 </a:t>
            </a:r>
            <a:r>
              <a:rPr lang="ru-RU" b="1" dirty="0" err="1" smtClean="0">
                <a:solidFill>
                  <a:srgbClr val="A50021"/>
                </a:solidFill>
                <a:latin typeface="Cambria" pitchFamily="18" charset="0"/>
              </a:rPr>
              <a:t>Седли</a:t>
            </a: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, дочери успешного коммерсанта, и Ребекки </a:t>
            </a:r>
            <a:r>
              <a:rPr lang="ru-RU" b="1" dirty="0" err="1" smtClean="0">
                <a:solidFill>
                  <a:srgbClr val="A50021"/>
                </a:solidFill>
                <a:latin typeface="Cambria" pitchFamily="18" charset="0"/>
              </a:rPr>
              <a:t>Шарп</a:t>
            </a: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, сироты. Эти контрастные характеры и судьбы дают разносторонний материал и повод для размышлений, нравственных суждений и выводов, чему способствуют комментарий и позиция автора.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         В русском переводе роман Теккерея впервые вышел в 1853 году под названием «Базар житейской суеты».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Cambria" pitchFamily="18" charset="0"/>
              </a:rPr>
              <a:t>         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68573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420888"/>
            <a:ext cx="2827398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59832" y="26064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Thackeray, W. Vanity Fair / William Makepeace Thackeray. – London: Penguin Books, 1994. – 672 p.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301208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Теккерей, У. Ярмарка тщеславия / Уильям Теккерей; пер. с англ. М. Дьяконова; ил. У. Теккерея. – М.: Правда, 1990. – 432 с. 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«Остров сокровищ»</a:t>
            </a:r>
            <a:endParaRPr lang="ru-RU" sz="88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7653" y="2967335"/>
            <a:ext cx="31886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130 лет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«Остров сокровищ» (1883) </a:t>
            </a:r>
            <a:r>
              <a:rPr lang="ru-RU" sz="2000" b="1" dirty="0" smtClean="0">
                <a:solidFill>
                  <a:srgbClr val="A50021"/>
                </a:solidFill>
                <a:latin typeface="Cambria" pitchFamily="18" charset="0"/>
              </a:rPr>
              <a:t>– самый известный роман английского писателя Роберта Льюиса Стивенсона о приключениях, связанных с поиском сокровищ, спрятанных пиратом Флинтом на необитаемом острове. </a:t>
            </a:r>
          </a:p>
          <a:p>
            <a:pPr algn="just"/>
            <a:r>
              <a:rPr lang="ru-RU" sz="2000" b="1" dirty="0" smtClean="0">
                <a:solidFill>
                  <a:srgbClr val="A50021"/>
                </a:solidFill>
                <a:latin typeface="Cambria" pitchFamily="18" charset="0"/>
              </a:rPr>
              <a:t>        Роман состоит из 34 глав, разбитых на 6 частей. Повествование ведётся от лица главного героя, сына владельцев трактира — юного Джима </a:t>
            </a:r>
            <a:r>
              <a:rPr lang="ru-RU" sz="2000" b="1" dirty="0" err="1" smtClean="0">
                <a:solidFill>
                  <a:srgbClr val="A50021"/>
                </a:solidFill>
                <a:latin typeface="Cambria" pitchFamily="18" charset="0"/>
              </a:rPr>
              <a:t>Хокинса</a:t>
            </a:r>
            <a:r>
              <a:rPr lang="ru-RU" sz="2000" b="1" dirty="0" smtClean="0">
                <a:solidFill>
                  <a:srgbClr val="A50021"/>
                </a:solidFill>
                <a:latin typeface="Cambria" pitchFamily="18" charset="0"/>
              </a:rPr>
              <a:t> (за исключением глав 16—18, где рассказчиком выступает доктор </a:t>
            </a:r>
            <a:r>
              <a:rPr lang="ru-RU" sz="2000" b="1" dirty="0" err="1" smtClean="0">
                <a:solidFill>
                  <a:srgbClr val="A50021"/>
                </a:solidFill>
                <a:latin typeface="Cambria" pitchFamily="18" charset="0"/>
              </a:rPr>
              <a:t>Ливси</a:t>
            </a:r>
            <a:r>
              <a:rPr lang="ru-RU" sz="2000" b="1" dirty="0" smtClean="0">
                <a:solidFill>
                  <a:srgbClr val="A50021"/>
                </a:solidFill>
                <a:latin typeface="Cambria" pitchFamily="18" charset="0"/>
              </a:rPr>
              <a:t>).</a:t>
            </a:r>
          </a:p>
          <a:p>
            <a:pPr algn="just"/>
            <a:r>
              <a:rPr lang="ru-RU" sz="2000" b="1" dirty="0" smtClean="0">
                <a:solidFill>
                  <a:srgbClr val="A50021"/>
                </a:solidFill>
                <a:latin typeface="Cambria" pitchFamily="18" charset="0"/>
              </a:rPr>
              <a:t>        События романа происходят примерно в середине XVIII века (в начале книги </a:t>
            </a:r>
            <a:r>
              <a:rPr lang="ru-RU" sz="2000" b="1" dirty="0" err="1" smtClean="0">
                <a:solidFill>
                  <a:srgbClr val="A50021"/>
                </a:solidFill>
                <a:latin typeface="Cambria" pitchFamily="18" charset="0"/>
              </a:rPr>
              <a:t>Ливси</a:t>
            </a:r>
            <a:r>
              <a:rPr lang="ru-RU" sz="2000" b="1" dirty="0" smtClean="0">
                <a:solidFill>
                  <a:srgbClr val="A50021"/>
                </a:solidFill>
                <a:latin typeface="Cambria" pitchFamily="18" charset="0"/>
              </a:rPr>
              <a:t> упоминает о своём участии в исторической битве при </a:t>
            </a:r>
            <a:r>
              <a:rPr lang="ru-RU" sz="2000" b="1" dirty="0" err="1" smtClean="0">
                <a:solidFill>
                  <a:srgbClr val="A50021"/>
                </a:solidFill>
                <a:latin typeface="Cambria" pitchFamily="18" charset="0"/>
              </a:rPr>
              <a:t>Фонтенуа</a:t>
            </a:r>
            <a:r>
              <a:rPr lang="ru-RU" sz="2000" b="1" dirty="0" smtClean="0">
                <a:solidFill>
                  <a:srgbClr val="A50021"/>
                </a:solidFill>
                <a:latin typeface="Cambria" pitchFamily="18" charset="0"/>
              </a:rPr>
              <a:t>, имевшей место 11 мая 1745 года). Начинаются они на юго-западе Англии, недалеко от города Бристоль, в небольшом прибрежном трактире «Адмирал </a:t>
            </a:r>
            <a:r>
              <a:rPr lang="ru-RU" sz="2000" b="1" dirty="0" err="1" smtClean="0">
                <a:solidFill>
                  <a:srgbClr val="A50021"/>
                </a:solidFill>
                <a:latin typeface="Cambria" pitchFamily="18" charset="0"/>
              </a:rPr>
              <a:t>Бенбоу</a:t>
            </a:r>
            <a:r>
              <a:rPr lang="ru-RU" sz="2000" b="1" dirty="0" smtClean="0">
                <a:solidFill>
                  <a:srgbClr val="A50021"/>
                </a:solidFill>
                <a:latin typeface="Cambria" pitchFamily="18" charset="0"/>
              </a:rPr>
              <a:t>».</a:t>
            </a:r>
          </a:p>
          <a:p>
            <a:pPr algn="just"/>
            <a:r>
              <a:rPr lang="ru-RU" sz="2000" b="1" dirty="0" smtClean="0">
                <a:solidFill>
                  <a:srgbClr val="A50021"/>
                </a:solidFill>
                <a:latin typeface="Cambria" pitchFamily="18" charset="0"/>
              </a:rPr>
              <a:t>         Этот приключенческий роман, построенный по принципу увлекательной мальчишеской игры, по праву считается одним из лучших в своём жанре и отличается захватывающим сюжетом и живыми, запоминающимися персонажами.</a:t>
            </a:r>
            <a:endParaRPr lang="ru-RU" sz="2000" b="1" dirty="0">
              <a:solidFill>
                <a:srgbClr val="A5002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520280" cy="3714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780928"/>
            <a:ext cx="2788361" cy="3834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03848" y="188640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Стивенсон, Р. Остров сокровищ. Владетель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Баллантрэ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Рассказы: пер. с англ. / ил. А.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Мелик-Саркисяна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– М.: Правда, 1988. – 480 с., ил.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581128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Stevenson, R. L.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Treasure Island / Robert Louis Stevenson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– Киев: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2009. – 310 с. – (Библиотечка для изучающих английский язык).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836712"/>
            <a:ext cx="84969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«Маленький принц»</a:t>
            </a:r>
            <a:endParaRPr lang="ru-RU" sz="8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0822" y="2967335"/>
            <a:ext cx="32223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70 лет</a:t>
            </a:r>
            <a:endParaRPr lang="ru-RU" sz="8800" b="1" cap="none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548680"/>
            <a:ext cx="72728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</a:rPr>
              <a:t>«Маленький принц» (1943)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– </a:t>
            </a: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наиболее известное произведение французского писателя, поэта и профессионального лётчика </a:t>
            </a:r>
            <a:r>
              <a:rPr lang="ru-RU" b="1" dirty="0" err="1" smtClean="0">
                <a:solidFill>
                  <a:srgbClr val="A50021"/>
                </a:solidFill>
                <a:latin typeface="Cambria" pitchFamily="18" charset="0"/>
              </a:rPr>
              <a:t>Антуана</a:t>
            </a: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 де Сент-Экзюпери. Впервые эта сказочная повесть была опубликована на английском языке в Нью-Йорке. Первое французское издание появилось уже в 1946 году. </a:t>
            </a:r>
          </a:p>
          <a:p>
            <a:pPr algn="just"/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        Образ Маленького принца одновременно и глубоко </a:t>
            </a:r>
            <a:r>
              <a:rPr lang="ru-RU" b="1" dirty="0" err="1" smtClean="0">
                <a:solidFill>
                  <a:srgbClr val="A50021"/>
                </a:solidFill>
                <a:latin typeface="Cambria" pitchFamily="18" charset="0"/>
              </a:rPr>
              <a:t>автобиографичен</a:t>
            </a: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, и как бы отстранён от взрослого автора-летчика. Он рождён из тоски по умирающему в себе маленькому </a:t>
            </a:r>
            <a:r>
              <a:rPr lang="ru-RU" b="1" dirty="0" err="1" smtClean="0">
                <a:solidFill>
                  <a:srgbClr val="A50021"/>
                </a:solidFill>
                <a:latin typeface="Cambria" pitchFamily="18" charset="0"/>
              </a:rPr>
              <a:t>Тонио</a:t>
            </a: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 — потомку обнищавшего дворянского рода, которого в семье называли за его белокурые (сперва) волосы «</a:t>
            </a:r>
            <a:r>
              <a:rPr lang="ru-RU" b="1" dirty="0" err="1" smtClean="0">
                <a:solidFill>
                  <a:srgbClr val="A50021"/>
                </a:solidFill>
                <a:latin typeface="Cambria" pitchFamily="18" charset="0"/>
              </a:rPr>
              <a:t>Королём-Солнце</a:t>
            </a:r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», а в колледже прозвали Лунатиком за привычку подолгу смотреть на звёздное небо. </a:t>
            </a:r>
          </a:p>
          <a:p>
            <a:pPr algn="just"/>
            <a:r>
              <a:rPr lang="ru-RU" b="1" dirty="0" smtClean="0">
                <a:solidFill>
                  <a:srgbClr val="A50021"/>
                </a:solidFill>
                <a:latin typeface="Cambria" pitchFamily="18" charset="0"/>
              </a:rPr>
              <a:t>          Эта сказочная повесть – мудрая и человечная, и автор её не только поэт, но и философ. Просто и проникновенно говорит он о самом важном. О долге и верности. О дружбе и любви. О нетерпимости к злу. И о том, как же быть человеку на этой еще не очень-то устроенной, подчас недоброй, но любимой и единственной нашей планете Земля.   </a:t>
            </a:r>
            <a:endParaRPr lang="ru-RU" b="1" dirty="0">
              <a:solidFill>
                <a:srgbClr val="A5002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57708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6600" b="1" i="1" spc="50" dirty="0" smtClean="0">
                <a:ln w="11430"/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Книги</a:t>
            </a:r>
            <a:r>
              <a:rPr lang="ru-RU" sz="6000" b="1" i="1" spc="50" dirty="0" smtClean="0">
                <a:ln w="11430"/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– маяки, возведённые в океане времени.</a:t>
            </a:r>
          </a:p>
          <a:p>
            <a:pPr algn="ctr"/>
            <a:endParaRPr lang="ru-RU" sz="5400" b="1" i="1" spc="50" dirty="0" smtClean="0">
              <a:ln w="11430"/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r>
              <a:rPr lang="ru-RU" sz="3600" b="1" i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(Эдвин Перси </a:t>
            </a:r>
            <a:r>
              <a:rPr lang="ru-RU" sz="3600" b="1" i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Уиппл</a:t>
            </a:r>
            <a:r>
              <a:rPr lang="ru-RU" sz="3600" b="1" i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)</a:t>
            </a:r>
            <a:endParaRPr lang="ru-RU" sz="3600" b="1" i="1" dirty="0">
              <a:ln w="11430"/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5"/>
            <a:ext cx="3816424" cy="5808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83968" y="472514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Сент-Экзюпери, А. Избранное / Антуан де Сент-Экзюпери: пер. с фр. – М.: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Гудьял-Пресс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1999. – 672 с. - (Серия «Гранд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Либрис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lreader_help_076.png"/>
          <p:cNvPicPr>
            <a:picLocks noChangeAspect="1"/>
          </p:cNvPicPr>
          <p:nvPr/>
        </p:nvPicPr>
        <p:blipFill>
          <a:blip r:embed="rId2" cstate="print"/>
          <a:srcRect b="49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196752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Книги - юбиляры</a:t>
            </a:r>
            <a:r>
              <a:rPr lang="ru-RU" sz="7200" b="1" i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pPr algn="ctr"/>
            <a:endParaRPr lang="ru-RU" sz="6000" b="1" i="1" spc="3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6000" b="1" i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2013 года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ккач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88640"/>
            <a:ext cx="177165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Рабл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10234"/>
            <a:ext cx="1390164" cy="1606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Ост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713096"/>
            <a:ext cx="1584176" cy="18492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Скот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492896"/>
            <a:ext cx="1530871" cy="18134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Диккен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564904"/>
            <a:ext cx="2664295" cy="1774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thackeray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332656"/>
            <a:ext cx="1440880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стивенсо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4653136"/>
            <a:ext cx="1368152" cy="1836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Экзюпер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492896"/>
            <a:ext cx="1440160" cy="19287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6600" b="1" cap="all" spc="600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6600" b="1" cap="all" spc="600" dirty="0" smtClean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«</a:t>
            </a:r>
            <a:r>
              <a:rPr lang="ru-RU" sz="9600" b="1" cap="all" spc="600" dirty="0" smtClean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Д</a:t>
            </a:r>
            <a:r>
              <a:rPr lang="ru-RU" sz="8800" b="1" cap="all" spc="600" dirty="0" smtClean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екамерон</a:t>
            </a:r>
            <a:r>
              <a:rPr lang="ru-RU" sz="6600" b="1" cap="all" spc="600" dirty="0" smtClean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»</a:t>
            </a:r>
            <a:endParaRPr lang="ru-RU" sz="6600" b="1" cap="all" spc="600" dirty="0">
              <a:ln w="0"/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364502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660 лет</a:t>
            </a:r>
            <a:endParaRPr lang="ru-RU" sz="7200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640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«Декамерон»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(«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Десятиднев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»)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собрание ста новелл итальянского писателя Джованни Боккаччо, одна из самых знаменитых книг раннего итальянского Ренессанса, написанная в 1353 году. Большинство новелл этой книги посвящено теме любви. Структура сочинения двояка — используется «рамочная композиция» со вставными новеллами. Обрамляющие события книги происходят в XIV веке, во время эпидемии чумы 1348 года. Группа из 3 благородных юношей и 7 дам уезжает из охваченной заразой Флоренции на загородную виллу в 2 милях от города, чтобы там спастись от болезни. За городом они проводят свое время, рассказывая друг другу различные занимательные истории. Многие из них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не оригинальные сочинения Боккаччо, а переработанные им фольклорные, легендарные и классические мотивы.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</a:t>
            </a:r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«Декамерон»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приобрёл большую популярность в Италии. Уже в XIV в. книга была переведена на французский и английский языки, позже сюжеты «Декамерона» широко заимствовала литература других стран Европы. В числе авторов, использовавших сюжеты Боккаччо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и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Шекспир, и Шарль Перро, Китс и т. д..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        На русский язык книга целиком была переведена в 1896 году Александром Веселовским.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2172063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</p:spPr>
      </p:pic>
      <p:pic>
        <p:nvPicPr>
          <p:cNvPr id="5" name="Рисунок 4" descr="img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2777671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581128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«Декамерон»  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классическом переводе великого русского филолога </a:t>
            </a:r>
          </a:p>
          <a:p>
            <a:pPr algn="just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А. Н. Веселовского. Последнее прижизненное издание перевода 1896 года, с которого сделан настоящий репринт.</a:t>
            </a:r>
          </a:p>
          <a:p>
            <a:endParaRPr lang="ru-RU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Боккаччо, Дж. Декамерон. В 2 т. Т. 1. - М.: Наука, 1992. – 480 с., ил.</a:t>
            </a:r>
          </a:p>
          <a:p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Боккаччо, Дж. Декамерон. В 2 т. Т. 2. – М.: Наука, 1992. – 384 с., ил.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32656"/>
            <a:ext cx="2209530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Documents\Материалы  по Брокгаузу\Фридрих\img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022007" cy="5904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355976" y="4797152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Боккаччо, Д. Декамерон / Джованни Боккаччо; пер. А. Н. Веселовского. – М.: </a:t>
            </a:r>
            <a:r>
              <a:rPr lang="ru-RU" sz="2000" b="1" dirty="0" err="1" smtClean="0">
                <a:solidFill>
                  <a:schemeClr val="accent6"/>
                </a:solidFill>
              </a:rPr>
              <a:t>Эксмо</a:t>
            </a:r>
            <a:r>
              <a:rPr lang="ru-RU" sz="2000" b="1" dirty="0" smtClean="0">
                <a:solidFill>
                  <a:schemeClr val="accent6"/>
                </a:solidFill>
              </a:rPr>
              <a:t>, 2006. – 528 с.: ил. </a:t>
            </a:r>
            <a:r>
              <a:rPr lang="ru-RU" b="1" dirty="0" smtClean="0">
                <a:solidFill>
                  <a:schemeClr val="accent6"/>
                </a:solidFill>
              </a:rPr>
              <a:t>– (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Б-ка великих писателей. Брокгауз- </a:t>
            </a:r>
            <a:r>
              <a:rPr lang="ru-RU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Ефрон</a:t>
            </a:r>
            <a:r>
              <a:rPr lang="ru-RU" b="1" dirty="0" smtClean="0">
                <a:solidFill>
                  <a:schemeClr val="accent6"/>
                </a:solidFill>
              </a:rPr>
              <a:t>).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6409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spc="300" dirty="0" smtClean="0">
                <a:ln w="1143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 Гаргантюа </a:t>
            </a:r>
          </a:p>
          <a:p>
            <a:pPr algn="ctr"/>
            <a:r>
              <a:rPr lang="ru-RU" sz="8000" b="1" spc="300" dirty="0" smtClean="0">
                <a:ln w="1143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Пантагрюэль »</a:t>
            </a:r>
            <a:endParaRPr lang="ru-RU" sz="8000" b="1" cap="none" spc="300" dirty="0">
              <a:ln w="11430"/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4290" y="2967335"/>
            <a:ext cx="293541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6600" b="1" spc="30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480 лет</a:t>
            </a:r>
            <a:endParaRPr lang="ru-RU" sz="6600" b="1" cap="none" spc="30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1885</Words>
  <Application>Microsoft Office PowerPoint</Application>
  <PresentationFormat>Экран (4:3)</PresentationFormat>
  <Paragraphs>79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73</cp:revision>
  <dcterms:created xsi:type="dcterms:W3CDTF">2013-01-16T07:05:59Z</dcterms:created>
  <dcterms:modified xsi:type="dcterms:W3CDTF">2013-01-21T09:02:08Z</dcterms:modified>
</cp:coreProperties>
</file>